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nati Chaurasia" userId="4a149c2932686759" providerId="LiveId" clId="{CEFA2F37-621E-4FFA-8041-2F8120D70A8A}"/>
    <pc:docChg chg="modSld">
      <pc:chgData name="Unnati Chaurasia" userId="4a149c2932686759" providerId="LiveId" clId="{CEFA2F37-621E-4FFA-8041-2F8120D70A8A}" dt="2026-07-13T18:00:51.569" v="18" actId="1076"/>
      <pc:docMkLst>
        <pc:docMk/>
      </pc:docMkLst>
      <pc:sldChg chg="addSp modSp mod">
        <pc:chgData name="Unnati Chaurasia" userId="4a149c2932686759" providerId="LiveId" clId="{CEFA2F37-621E-4FFA-8041-2F8120D70A8A}" dt="2026-07-13T17:51:15.933" v="2" actId="1076"/>
        <pc:sldMkLst>
          <pc:docMk/>
          <pc:sldMk cId="2864208559" sldId="256"/>
        </pc:sldMkLst>
        <pc:picChg chg="add mod">
          <ac:chgData name="Unnati Chaurasia" userId="4a149c2932686759" providerId="LiveId" clId="{CEFA2F37-621E-4FFA-8041-2F8120D70A8A}" dt="2026-07-13T17:51:15.933" v="2" actId="1076"/>
          <ac:picMkLst>
            <pc:docMk/>
            <pc:sldMk cId="2864208559" sldId="256"/>
            <ac:picMk id="5" creationId="{1E4FB29B-B22F-031B-73CE-8599A26DE6CE}"/>
          </ac:picMkLst>
        </pc:picChg>
      </pc:sldChg>
      <pc:sldChg chg="addSp modSp mod">
        <pc:chgData name="Unnati Chaurasia" userId="4a149c2932686759" providerId="LiveId" clId="{CEFA2F37-621E-4FFA-8041-2F8120D70A8A}" dt="2026-07-13T18:00:30.312" v="17" actId="1076"/>
        <pc:sldMkLst>
          <pc:docMk/>
          <pc:sldMk cId="4098262134" sldId="260"/>
        </pc:sldMkLst>
        <pc:spChg chg="mod">
          <ac:chgData name="Unnati Chaurasia" userId="4a149c2932686759" providerId="LiveId" clId="{CEFA2F37-621E-4FFA-8041-2F8120D70A8A}" dt="2026-07-13T18:00:30.312" v="17" actId="1076"/>
          <ac:spMkLst>
            <pc:docMk/>
            <pc:sldMk cId="4098262134" sldId="260"/>
            <ac:spMk id="5" creationId="{5CD1133D-2894-61AE-F089-DDB15A7AF81A}"/>
          </ac:spMkLst>
        </pc:spChg>
        <pc:picChg chg="add mod">
          <ac:chgData name="Unnati Chaurasia" userId="4a149c2932686759" providerId="LiveId" clId="{CEFA2F37-621E-4FFA-8041-2F8120D70A8A}" dt="2026-07-13T17:54:22.990" v="5" actId="1076"/>
          <ac:picMkLst>
            <pc:docMk/>
            <pc:sldMk cId="4098262134" sldId="260"/>
            <ac:picMk id="6" creationId="{788E749B-68AC-64C9-99DB-11D1FB126FF8}"/>
          </ac:picMkLst>
        </pc:picChg>
      </pc:sldChg>
      <pc:sldChg chg="addSp modSp mod">
        <pc:chgData name="Unnati Chaurasia" userId="4a149c2932686759" providerId="LiveId" clId="{CEFA2F37-621E-4FFA-8041-2F8120D70A8A}" dt="2026-07-13T17:55:20.273" v="8" actId="1076"/>
        <pc:sldMkLst>
          <pc:docMk/>
          <pc:sldMk cId="1915518445" sldId="261"/>
        </pc:sldMkLst>
        <pc:picChg chg="add mod">
          <ac:chgData name="Unnati Chaurasia" userId="4a149c2932686759" providerId="LiveId" clId="{CEFA2F37-621E-4FFA-8041-2F8120D70A8A}" dt="2026-07-13T17:55:20.273" v="8" actId="1076"/>
          <ac:picMkLst>
            <pc:docMk/>
            <pc:sldMk cId="1915518445" sldId="261"/>
            <ac:picMk id="6" creationId="{27C5F9C0-392B-5708-1556-D3CFCAA8D826}"/>
          </ac:picMkLst>
        </pc:picChg>
      </pc:sldChg>
      <pc:sldChg chg="modSp mod">
        <pc:chgData name="Unnati Chaurasia" userId="4a149c2932686759" providerId="LiveId" clId="{CEFA2F37-621E-4FFA-8041-2F8120D70A8A}" dt="2026-07-13T18:00:51.569" v="18" actId="1076"/>
        <pc:sldMkLst>
          <pc:docMk/>
          <pc:sldMk cId="2099353997" sldId="264"/>
        </pc:sldMkLst>
        <pc:spChg chg="mod">
          <ac:chgData name="Unnati Chaurasia" userId="4a149c2932686759" providerId="LiveId" clId="{CEFA2F37-621E-4FFA-8041-2F8120D70A8A}" dt="2026-07-13T18:00:51.569" v="18" actId="1076"/>
          <ac:spMkLst>
            <pc:docMk/>
            <pc:sldMk cId="2099353997" sldId="264"/>
            <ac:spMk id="2" creationId="{50C9E0CE-1BD2-2AD4-CFED-19E66C0FF756}"/>
          </ac:spMkLst>
        </pc:spChg>
      </pc:sldChg>
      <pc:sldChg chg="addSp modSp mod">
        <pc:chgData name="Unnati Chaurasia" userId="4a149c2932686759" providerId="LiveId" clId="{CEFA2F37-621E-4FFA-8041-2F8120D70A8A}" dt="2026-07-13T17:59:55.367" v="16" actId="1076"/>
        <pc:sldMkLst>
          <pc:docMk/>
          <pc:sldMk cId="3796315614" sldId="268"/>
        </pc:sldMkLst>
        <pc:spChg chg="mod">
          <ac:chgData name="Unnati Chaurasia" userId="4a149c2932686759" providerId="LiveId" clId="{CEFA2F37-621E-4FFA-8041-2F8120D70A8A}" dt="2026-07-13T17:59:55.367" v="16" actId="1076"/>
          <ac:spMkLst>
            <pc:docMk/>
            <pc:sldMk cId="3796315614" sldId="268"/>
            <ac:spMk id="5" creationId="{EB8416AA-503C-B2BC-D051-19C29A26F1CD}"/>
          </ac:spMkLst>
        </pc:spChg>
        <pc:picChg chg="add mod">
          <ac:chgData name="Unnati Chaurasia" userId="4a149c2932686759" providerId="LiveId" clId="{CEFA2F37-621E-4FFA-8041-2F8120D70A8A}" dt="2026-07-13T17:59:48.341" v="15" actId="1076"/>
          <ac:picMkLst>
            <pc:docMk/>
            <pc:sldMk cId="3796315614" sldId="268"/>
            <ac:picMk id="6" creationId="{993E0C38-BA5A-1B10-724B-E5F9190DA203}"/>
          </ac:picMkLst>
        </pc:picChg>
      </pc:sldChg>
      <pc:sldChg chg="addSp modSp mod">
        <pc:chgData name="Unnati Chaurasia" userId="4a149c2932686759" providerId="LiveId" clId="{CEFA2F37-621E-4FFA-8041-2F8120D70A8A}" dt="2026-07-13T17:57:44.083" v="12" actId="1076"/>
        <pc:sldMkLst>
          <pc:docMk/>
          <pc:sldMk cId="2351583810" sldId="269"/>
        </pc:sldMkLst>
        <pc:picChg chg="add mod">
          <ac:chgData name="Unnati Chaurasia" userId="4a149c2932686759" providerId="LiveId" clId="{CEFA2F37-621E-4FFA-8041-2F8120D70A8A}" dt="2026-07-13T17:57:44.083" v="12" actId="1076"/>
          <ac:picMkLst>
            <pc:docMk/>
            <pc:sldMk cId="2351583810" sldId="269"/>
            <ac:picMk id="6" creationId="{F6BE8859-9055-531F-BDA5-5672505A43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1ABBC-475F-4F45-B67A-D28EE39A7AAD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57606-8C21-437F-9F7E-CC603EC520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785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57606-8C21-437F-9F7E-CC603EC5207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0812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15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7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45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17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7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333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27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27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574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977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3AFEA30-BB27-4382-AC46-3621D11A977E}" type="datetimeFigureOut">
              <a:rPr lang="en-IN" smtClean="0"/>
              <a:t>13-07-2026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32CC5-08BA-4EF1-9265-D41E9DCA7EC1}" type="slidenum">
              <a:rPr lang="en-IN" smtClean="0"/>
              <a:t>‹#›</a:t>
            </a:fld>
            <a:endParaRPr lang="en-IN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74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8C834-3EEF-66C9-2A04-9A1BDF16D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608" y="2951478"/>
            <a:ext cx="5518066" cy="2268559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TOPIC:-</a:t>
            </a:r>
            <a:br>
              <a:rPr lang="en-IN" dirty="0"/>
            </a:br>
            <a:br>
              <a:rPr lang="en-IN" dirty="0"/>
            </a:br>
            <a:r>
              <a:rPr lang="en-IN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PARENTING FOR TEENAGRERS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974A0-CCB1-A015-4417-114B3B0C9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9154" y="500946"/>
            <a:ext cx="5357600" cy="1160213"/>
          </a:xfrm>
        </p:spPr>
        <p:txBody>
          <a:bodyPr>
            <a:norm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Submitted:-  Shashwat Singhal 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Submitted To :- Unnati Chaurasia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FB29B-B22F-031B-73CE-8599A26DE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0881" y="1661159"/>
            <a:ext cx="2609022" cy="37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08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4895E-2B7D-F839-16B9-AE078BE0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WHY ARE TEENAGE YEARS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23096-245E-CB03-BE1E-04894EFF8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860" y="1056640"/>
            <a:ext cx="4362379" cy="5577840"/>
          </a:xfrm>
        </p:spPr>
        <p:txBody>
          <a:bodyPr>
            <a:normAutofit fontScale="25000" lnSpcReduction="20000"/>
          </a:bodyPr>
          <a:lstStyle/>
          <a:p>
            <a:r>
              <a:rPr lang="en-I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Imagine This...</a:t>
            </a: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5-year-old asks,</a:t>
            </a:r>
            <a:b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"Can you help me?"</a:t>
            </a:r>
            <a:endParaRPr lang="en-IN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15-year-old says,</a:t>
            </a:r>
            <a:b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 can do it myself."</a:t>
            </a:r>
            <a:endParaRPr lang="en-IN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That's the biggest change.</a:t>
            </a:r>
          </a:p>
          <a:p>
            <a:r>
              <a:rPr lang="en-IN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</a:t>
            </a:r>
            <a:endParaRPr lang="en-IN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Teenagers seek independence. </a:t>
            </a: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brain is still developing. </a:t>
            </a: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experience emotional and physical changes. </a:t>
            </a:r>
          </a:p>
          <a:p>
            <a:r>
              <a:rPr lang="en-IN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want freedom but still need guidanc</a:t>
            </a:r>
            <a:r>
              <a:rPr lang="en-IN" sz="7200" dirty="0"/>
              <a:t>e.</a:t>
            </a: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303983-7FF0-7787-9906-87DB881B913B}"/>
              </a:ext>
            </a:extLst>
          </p:cNvPr>
          <p:cNvSpPr txBox="1"/>
          <p:nvPr/>
        </p:nvSpPr>
        <p:spPr>
          <a:xfrm>
            <a:off x="8168404" y="3680054"/>
            <a:ext cx="25642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Teenagers don't stop needing parents—they simply need them in a different way. They want independence while still relying on emotional support.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05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09EA0-0836-FC70-8C0E-692E8ABEB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CHANGES DURING TEENAGE?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A4B03-1F12-3C1C-D29D-0855AA5A5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5537" y="1382566"/>
            <a:ext cx="4923183" cy="5339089"/>
          </a:xfrm>
        </p:spPr>
        <p:txBody>
          <a:bodyPr>
            <a:normAutofit fontScale="55000" lnSpcReduction="20000"/>
          </a:bodyPr>
          <a:lstStyle/>
          <a:p>
            <a:r>
              <a:rPr lang="en-IN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Changes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spurts 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Hormonal changes </a:t>
            </a:r>
          </a:p>
          <a:p>
            <a:r>
              <a:rPr lang="en-IN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Changes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 swings 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sensitivity </a:t>
            </a:r>
          </a:p>
          <a:p>
            <a:r>
              <a:rPr lang="en-IN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Changes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influence from friends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 to fit in </a:t>
            </a:r>
          </a:p>
          <a:p>
            <a:r>
              <a:rPr lang="en-IN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Changes</a:t>
            </a:r>
          </a:p>
          <a:p>
            <a:r>
              <a:rPr lang="en-IN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decision-making skills</a:t>
            </a: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D8DF5-D306-1FC8-B41C-21EB690FC3AC}"/>
              </a:ext>
            </a:extLst>
          </p:cNvPr>
          <p:cNvSpPr txBox="1"/>
          <p:nvPr/>
        </p:nvSpPr>
        <p:spPr>
          <a:xfrm>
            <a:off x="6932417" y="3210117"/>
            <a:ext cx="3637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 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adolescence, teenagers experience major changes physically, emotionally, socially, and mentally. These changes explain many of their behaviours.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992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2DCF-4230-CD2C-6306-68166B0E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BIGGEST CHALLENGES PARENTS 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035C5-FDA8-ED95-6253-0C8E324A9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9278" y="1825625"/>
            <a:ext cx="4704522" cy="4351338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Parents Often Say...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"My child doesn't listen."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"They're always on their phone."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"They don't share anything."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Reality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Teenagers are trying to discover their identity.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925B14-E331-8080-8223-2B931AE331DC}"/>
              </a:ext>
            </a:extLst>
          </p:cNvPr>
          <p:cNvSpPr txBox="1"/>
          <p:nvPr/>
        </p:nvSpPr>
        <p:spPr>
          <a:xfrm>
            <a:off x="1887275" y="3341271"/>
            <a:ext cx="263635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conflicts arise because parents and teenagers have different expectations. Understanding these differences helps reduce misunderstandings.</a:t>
            </a:r>
          </a:p>
        </p:txBody>
      </p:sp>
    </p:spTree>
    <p:extLst>
      <p:ext uri="{BB962C8B-B14F-4D97-AF65-F5344CB8AC3E}">
        <p14:creationId xmlns:p14="http://schemas.microsoft.com/office/powerpoint/2010/main" val="3432578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2197-89EF-4168-E539-54258834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                        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TRUST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F4BE6-8727-EDC2-CF1B-53B6ECF8D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9120" y="1994779"/>
            <a:ext cx="5546034" cy="4055165"/>
          </a:xfrm>
        </p:spPr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 =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 +Respect +Honesty +Consistency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trust,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Advice becomes criticism.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 is the foundation of a strong parent-teen relationship. When teenagers trust their parents, they are more likely to share their thoughts, problems, and feelings openly.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1133D-2894-61AE-F089-DDB15A7AF81A}"/>
              </a:ext>
            </a:extLst>
          </p:cNvPr>
          <p:cNvSpPr txBox="1"/>
          <p:nvPr/>
        </p:nvSpPr>
        <p:spPr>
          <a:xfrm>
            <a:off x="1406748" y="4082948"/>
            <a:ext cx="23878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Trust is built over time. When teenagers trust their parents, they're more likely to seek advice during difficult situations.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8E749B-68AC-64C9-99DB-11D1FB126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899" y="528283"/>
            <a:ext cx="2161451" cy="271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62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F75CC-8EA5-44F5-C9B7-8EFB4F4A2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743B-AED8-682B-8800-8FED07543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135" y="1930283"/>
            <a:ext cx="5613841" cy="3950598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Instead of saying: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"Because I said so."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✅ Say: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"Let's discuss why this rule is important."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Golden Rule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 twice as much as you speak.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6ADAF-C51D-6A1E-6959-CA50D791E6FF}"/>
              </a:ext>
            </a:extLst>
          </p:cNvPr>
          <p:cNvSpPr txBox="1"/>
          <p:nvPr/>
        </p:nvSpPr>
        <p:spPr>
          <a:xfrm>
            <a:off x="8474671" y="3905582"/>
            <a:ext cx="24511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communication means listening actively, respecting opinions, and explaining decisions rather than simply giving orders</a:t>
            </a:r>
            <a:r>
              <a:rPr lang="en-IN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5F9C0-392B-5708-1556-D3CFCAA8D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120" y="1620077"/>
            <a:ext cx="2889182" cy="192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0D0371-7DFB-A767-3B34-FB1038EC4B63}"/>
              </a:ext>
            </a:extLst>
          </p:cNvPr>
          <p:cNvSpPr txBox="1"/>
          <p:nvPr/>
        </p:nvSpPr>
        <p:spPr>
          <a:xfrm>
            <a:off x="2235200" y="287645"/>
            <a:ext cx="85445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PARENTS CAN COMMUNICATE EFFECTIVELY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8BF9F9-7BAE-7A3A-5C8F-8D850DD0AD51}"/>
              </a:ext>
            </a:extLst>
          </p:cNvPr>
          <p:cNvSpPr txBox="1"/>
          <p:nvPr/>
        </p:nvSpPr>
        <p:spPr>
          <a:xfrm>
            <a:off x="1037976" y="2061428"/>
            <a:ext cx="516128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 Actively 👂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checking your phone while they talk, maintain eye contact and listen carefully.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Speak with Respect 🗣️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saying,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"You're always wrong,"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say,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"Let's talk about another way to solve this."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Encourage Open Conversations 💬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Ask,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"How was your day?"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"How are you feeling about school?“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2A8AF2-9A97-2A5F-A0A6-7613E954BFB3}"/>
              </a:ext>
            </a:extLst>
          </p:cNvPr>
          <p:cNvSpPr txBox="1"/>
          <p:nvPr/>
        </p:nvSpPr>
        <p:spPr>
          <a:xfrm>
            <a:off x="6725920" y="3723422"/>
            <a:ext cx="54660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/>
              <a:t>4. 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Appreciate and Encourage 🌟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"I'm proud of the effort you put into your project.“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Solve Problems Together 🤝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grades are low, ask,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"What can we do together to improve?"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330A-CF7D-6175-392E-B2E04B1A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560" y="251935"/>
            <a:ext cx="9072880" cy="1325563"/>
          </a:xfrm>
        </p:spPr>
        <p:txBody>
          <a:bodyPr/>
          <a:lstStyle/>
          <a:p>
            <a:r>
              <a:rPr lang="en-IN" dirty="0"/>
              <a:t>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– ENEMY OR FRIEND?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E2F9F-38C9-5CDE-2DA1-6148BE449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241" y="1473179"/>
            <a:ext cx="3474719" cy="4166077"/>
          </a:xfrm>
        </p:spPr>
        <p:txBody>
          <a:bodyPr>
            <a:normAutofit fontScale="85000"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(Friend 😊)</a:t>
            </a:r>
          </a:p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Learning and Education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2.Communication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3.Creativity and Self – Expression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4.Career and Skill Development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5.Awareness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A69F6-4691-B2CE-0377-2AD9B69396B7}"/>
              </a:ext>
            </a:extLst>
          </p:cNvPr>
          <p:cNvSpPr txBox="1"/>
          <p:nvPr/>
        </p:nvSpPr>
        <p:spPr>
          <a:xfrm>
            <a:off x="4368801" y="1577498"/>
            <a:ext cx="2382520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(Enemy ⚠️)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 Addiction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Cyberbullying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Privacy and Security Issues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Mental Health Problems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Fake News and Misinformation</a:t>
            </a:r>
          </a:p>
          <a:p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9D0239-6A53-3B68-C00C-360BD679E6BF}"/>
              </a:ext>
            </a:extLst>
          </p:cNvPr>
          <p:cNvSpPr txBox="1"/>
          <p:nvPr/>
        </p:nvSpPr>
        <p:spPr>
          <a:xfrm>
            <a:off x="7838442" y="3189745"/>
            <a:ext cx="34442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Real-Life Example</a:t>
            </a:r>
          </a:p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teenager spends 7–8 hours a day on social media, leading to poor grades and lack of sleep.</a:t>
            </a:r>
          </a:p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Wrong Approach: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Taking away the phone without discussion.</a:t>
            </a:r>
          </a:p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Approach: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the issue, agree on daily screen-time limits, encourage offline activities, and explain the importance of balance.</a:t>
            </a:r>
          </a:p>
        </p:txBody>
      </p:sp>
    </p:spTree>
    <p:extLst>
      <p:ext uri="{BB962C8B-B14F-4D97-AF65-F5344CB8AC3E}">
        <p14:creationId xmlns:p14="http://schemas.microsoft.com/office/powerpoint/2010/main" val="3269839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9E0CE-1BD2-2AD4-CFED-19E66C0FF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0" y="468036"/>
            <a:ext cx="7650480" cy="1325563"/>
          </a:xfrm>
        </p:spPr>
        <p:txBody>
          <a:bodyPr>
            <a:normAutofit/>
          </a:bodyPr>
          <a:lstStyle/>
          <a:p>
            <a:r>
              <a:rPr lang="en-IN" sz="3600" dirty="0"/>
              <a:t>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SELF-CONFIDENCE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4930A-69C4-4CF5-0DAC-181E350F3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080" y="1457008"/>
            <a:ext cx="5867400" cy="55168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Appreciate Effort, Not Just Results 👏</a:t>
            </a:r>
          </a:p>
          <a:p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"I'm proud of how much effort you put into preparing for your exam."</a:t>
            </a:r>
            <a:endParaRPr lang="en-IN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Encourage Independence 🌱</a:t>
            </a:r>
          </a:p>
          <a:p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them plan their study schedule or manage a small budget.</a:t>
            </a:r>
          </a:p>
          <a:p>
            <a:pPr marL="0" indent="0">
              <a:buNone/>
            </a:pPr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Celebrate Small Achievements 🎉</a:t>
            </a:r>
          </a:p>
          <a:p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Completing a project, improving marks, or learning a new skill.</a:t>
            </a:r>
          </a:p>
          <a:p>
            <a:pPr marL="0" indent="0">
              <a:buNone/>
            </a:pPr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Support Their Interests and Talents 🎨⚽</a:t>
            </a:r>
          </a:p>
          <a:p>
            <a:pPr marL="0" indent="0">
              <a:buNone/>
            </a:pPr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Teach That Mistakes Are Part of Learning 📚</a:t>
            </a:r>
          </a:p>
          <a:p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poor test score can become motivation to improve study habits.</a:t>
            </a:r>
          </a:p>
          <a:p>
            <a:endParaRPr lang="en-IN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F956D5-2C17-69D0-4AF1-A41B2264A6F2}"/>
              </a:ext>
            </a:extLst>
          </p:cNvPr>
          <p:cNvSpPr txBox="1"/>
          <p:nvPr/>
        </p:nvSpPr>
        <p:spPr>
          <a:xfrm>
            <a:off x="8712200" y="4358639"/>
            <a:ext cx="2565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Confidence develops when teenagers feel supported and are allowed to learn from both successes and failures.</a:t>
            </a:r>
          </a:p>
        </p:txBody>
      </p:sp>
    </p:spTree>
    <p:extLst>
      <p:ext uri="{BB962C8B-B14F-4D97-AF65-F5344CB8AC3E}">
        <p14:creationId xmlns:p14="http://schemas.microsoft.com/office/powerpoint/2010/main" val="209935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20B477-9FEF-37CC-4766-8095B0335637}"/>
              </a:ext>
            </a:extLst>
          </p:cNvPr>
          <p:cNvSpPr txBox="1"/>
          <p:nvPr/>
        </p:nvSpPr>
        <p:spPr>
          <a:xfrm>
            <a:off x="1249680" y="1254938"/>
            <a:ext cx="73152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arguments happen...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– Stay Calm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yelling when your teenager breaks a rule, wait until both of you are calm before discussing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– Think Before Speaking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"You never listen to me!"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"I'm concerned about what happened. Can we talk about it?"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– Open Discussion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"Can you tell me what happened and how you felt?“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– Problem Solving Together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teenager spends too much time on their phone, agree on a daily screen-time schedule together.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2CBF2-3641-8B2E-A14D-D086F0E285E7}"/>
              </a:ext>
            </a:extLst>
          </p:cNvPr>
          <p:cNvSpPr txBox="1"/>
          <p:nvPr/>
        </p:nvSpPr>
        <p:spPr>
          <a:xfrm>
            <a:off x="4318000" y="374927"/>
            <a:ext cx="6522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CONFLICT RESOLUTION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CF8DC-BEB9-A988-A7CB-A0CEF3B430D4}"/>
              </a:ext>
            </a:extLst>
          </p:cNvPr>
          <p:cNvSpPr txBox="1"/>
          <p:nvPr/>
        </p:nvSpPr>
        <p:spPr>
          <a:xfrm>
            <a:off x="8798560" y="3566775"/>
            <a:ext cx="23063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Conflicts are normal. The goal is not to avoid them but to resolve them respectfully and constructively.</a:t>
            </a:r>
          </a:p>
        </p:txBody>
      </p:sp>
    </p:spTree>
    <p:extLst>
      <p:ext uri="{BB962C8B-B14F-4D97-AF65-F5344CB8AC3E}">
        <p14:creationId xmlns:p14="http://schemas.microsoft.com/office/powerpoint/2010/main" val="3893896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FD18-6647-8B01-E737-F0A60723A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                   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 LIFE 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0C8AB-7816-B76D-82A9-378E5BC29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90360" cy="4351338"/>
          </a:xfrm>
        </p:spPr>
        <p:txBody>
          <a:bodyPr>
            <a:normAutofit lnSpcReduction="1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16-year-old spends 8 hours daily on social media.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Strict parents: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Confiscate the phone.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parents: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Discuss the issue.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Set screen-time limits together.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Encourage offline activities.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cooperation and responsibility.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C8B553-E99D-5C19-70F5-96180ACA50DE}"/>
              </a:ext>
            </a:extLst>
          </p:cNvPr>
          <p:cNvSpPr txBox="1"/>
          <p:nvPr/>
        </p:nvSpPr>
        <p:spPr>
          <a:xfrm>
            <a:off x="8514080" y="4328775"/>
            <a:ext cx="24587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Involving teenagers in setting rules often leads to better outcomes than imposing rules without discussion.</a:t>
            </a:r>
          </a:p>
        </p:txBody>
      </p:sp>
    </p:spTree>
    <p:extLst>
      <p:ext uri="{BB962C8B-B14F-4D97-AF65-F5344CB8AC3E}">
        <p14:creationId xmlns:p14="http://schemas.microsoft.com/office/powerpoint/2010/main" val="1598897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C30C-584E-754B-D851-458747931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GOLDEN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F4D3E-AEA2-326E-8CCE-DF63ED4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5499" y="2196127"/>
            <a:ext cx="4104640" cy="3670935"/>
          </a:xfrm>
        </p:spPr>
        <p:txBody>
          <a:bodyPr/>
          <a:lstStyle/>
          <a:p>
            <a:r>
              <a:rPr lang="en-IN" dirty="0"/>
              <a:t>⭐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 First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⭐ Respect Feelings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⭐ Set Boundaries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⭐ Encourage Independence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⭐ Love Unconditionally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416AA-503C-B2BC-D051-19C29A26F1CD}"/>
              </a:ext>
            </a:extLst>
          </p:cNvPr>
          <p:cNvSpPr txBox="1"/>
          <p:nvPr/>
        </p:nvSpPr>
        <p:spPr>
          <a:xfrm>
            <a:off x="1871141" y="4095553"/>
            <a:ext cx="26111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five principles form the foundation of positive parenting and help create a strong parent-teen relationship.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E0C38-BA5A-1B10-724B-E5F9190DA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808" y="636117"/>
            <a:ext cx="2498335" cy="249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315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42924-8048-75FF-6898-0E148F90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560" y="808056"/>
            <a:ext cx="7081521" cy="1077229"/>
          </a:xfrm>
        </p:spPr>
        <p:txBody>
          <a:bodyPr>
            <a:no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3F8F7-9367-7DC1-ECEB-87A680F81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560" y="2105064"/>
            <a:ext cx="5369560" cy="4619626"/>
          </a:xfrm>
        </p:spPr>
        <p:txBody>
          <a:bodyPr>
            <a:normAutofit fontScale="85000" lnSpcReduction="2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Parenting is NOT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Controlling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Punishing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Comparing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Parenting IS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Guiding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Supporting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Trusting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Inspiring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997E74-22F0-078D-8C63-A0681CCEBFC5}"/>
              </a:ext>
            </a:extLst>
          </p:cNvPr>
          <p:cNvSpPr txBox="1"/>
          <p:nvPr/>
        </p:nvSpPr>
        <p:spPr>
          <a:xfrm>
            <a:off x="1564640" y="1089402"/>
            <a:ext cx="21640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Speaker Notes: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parenting focuses on helping teenagers grow into responsible, confident, and caring adults.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BE8859-9055-531F-BDA5-5672505A4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537" y="3585040"/>
            <a:ext cx="2940368" cy="24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83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C2352-C0D6-1CE2-2218-B45FEA271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72596-CB37-9990-56B6-D03CC0168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480" y="2141537"/>
            <a:ext cx="8641080" cy="4351338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Parenting teenagers is about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trust, communicating openly, and guiding with love and patience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By encouraging independence, setting healthy boundaries, and supporting their emotional well-being, parents help teenagers grow into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confident, responsible, and successful adults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Thought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"The goal of parenting is not to control teenagers, but to prepare them to become confident, responsible, and compassionate adults."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82394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114</TotalTime>
  <Words>1104</Words>
  <Application>Microsoft Office PowerPoint</Application>
  <PresentationFormat>Widescreen</PresentationFormat>
  <Paragraphs>147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MS Shell Dlg 2</vt:lpstr>
      <vt:lpstr>Times New Roman</vt:lpstr>
      <vt:lpstr>Wingdings</vt:lpstr>
      <vt:lpstr>Wingdings 3</vt:lpstr>
      <vt:lpstr>Madison</vt:lpstr>
      <vt:lpstr>TOPIC:-  PARENTING FOR TEENAGRERS</vt:lpstr>
      <vt:lpstr>    WHY ARE TEENAGE YEARS DIFFERENT?</vt:lpstr>
      <vt:lpstr>WHAT CHANGES DURING TEENAGE?</vt:lpstr>
      <vt:lpstr>BIGGEST CHALLENGES PARENTS FACE</vt:lpstr>
      <vt:lpstr>                        THE TRUST FORMULA</vt:lpstr>
      <vt:lpstr>     COMMUNICATION MATTERS</vt:lpstr>
      <vt:lpstr>PowerPoint Presentation</vt:lpstr>
      <vt:lpstr>   SOCIAL MEDIA – ENEMY OR FRIEND?</vt:lpstr>
      <vt:lpstr>  BUILDING SELF-CONFIDENCE</vt:lpstr>
      <vt:lpstr>PowerPoint Presentation</vt:lpstr>
      <vt:lpstr>                   REAL- LIFE CASE STUDY</vt:lpstr>
      <vt:lpstr>                     FIVE GOLDEN RULES</vt:lpstr>
      <vt:lpstr>                        KEY TAKEAWAYS</vt:lpstr>
      <vt:lpstr>                       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Unnati Chaurasia</dc:creator>
  <cp:lastModifiedBy>Unnati Chaurasia</cp:lastModifiedBy>
  <cp:revision>1</cp:revision>
  <dcterms:created xsi:type="dcterms:W3CDTF">2026-07-13T14:42:15Z</dcterms:created>
  <dcterms:modified xsi:type="dcterms:W3CDTF">2026-07-13T18:01:02Z</dcterms:modified>
</cp:coreProperties>
</file>